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52697" autoAdjust="0"/>
  </p:normalViewPr>
  <p:slideViewPr>
    <p:cSldViewPr snapToGrid="0">
      <p:cViewPr>
        <p:scale>
          <a:sx n="40" d="100"/>
          <a:sy n="40" d="100"/>
        </p:scale>
        <p:origin x="22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CE313-800A-4226-8C68-103B52AD21D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B8E35B-5F2F-412B-84B7-3CBC3A21ABCC}">
      <dgm:prSet/>
      <dgm:spPr>
        <a:solidFill>
          <a:schemeClr val="tx1"/>
        </a:solidFill>
      </dgm:spPr>
      <dgm:t>
        <a:bodyPr/>
        <a:lstStyle/>
        <a:p>
          <a:r>
            <a:rPr lang="fr-FR" b="0" i="0"/>
            <a:t>Innovant sur le marché</a:t>
          </a:r>
          <a:endParaRPr lang="en-US"/>
        </a:p>
      </dgm:t>
    </dgm:pt>
    <dgm:pt modelId="{CE490192-967B-4D65-9606-2E0A84F0534C}" type="parTrans" cxnId="{825D14F1-FBBB-40F2-98AB-25977F0EB1FF}">
      <dgm:prSet/>
      <dgm:spPr/>
      <dgm:t>
        <a:bodyPr/>
        <a:lstStyle/>
        <a:p>
          <a:endParaRPr lang="en-US"/>
        </a:p>
      </dgm:t>
    </dgm:pt>
    <dgm:pt modelId="{43684F51-51F7-457A-8E58-B64F9A38DC87}" type="sibTrans" cxnId="{825D14F1-FBBB-40F2-98AB-25977F0EB1FF}">
      <dgm:prSet/>
      <dgm:spPr/>
      <dgm:t>
        <a:bodyPr/>
        <a:lstStyle/>
        <a:p>
          <a:endParaRPr lang="en-US"/>
        </a:p>
      </dgm:t>
    </dgm:pt>
    <dgm:pt modelId="{395EAE0B-89DD-44DD-B94F-A0649F8FCB54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fr-FR" b="0" i="0"/>
            <a:t>A échelle humaine</a:t>
          </a:r>
          <a:endParaRPr lang="en-US"/>
        </a:p>
      </dgm:t>
    </dgm:pt>
    <dgm:pt modelId="{403C8135-9432-40E1-B935-319540675025}" type="parTrans" cxnId="{BC328EDB-E8A9-4E42-957B-A04F025A59C7}">
      <dgm:prSet/>
      <dgm:spPr/>
      <dgm:t>
        <a:bodyPr/>
        <a:lstStyle/>
        <a:p>
          <a:endParaRPr lang="en-US"/>
        </a:p>
      </dgm:t>
    </dgm:pt>
    <dgm:pt modelId="{71423F84-C76D-49A9-9DB4-D61CF2ABD570}" type="sibTrans" cxnId="{BC328EDB-E8A9-4E42-957B-A04F025A59C7}">
      <dgm:prSet/>
      <dgm:spPr/>
      <dgm:t>
        <a:bodyPr/>
        <a:lstStyle/>
        <a:p>
          <a:endParaRPr lang="en-US"/>
        </a:p>
      </dgm:t>
    </dgm:pt>
    <dgm:pt modelId="{B5561760-8B59-476E-9979-13561A0BD057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0" i="0"/>
            <a:t>Manière innovante de présenter l’information</a:t>
          </a:r>
          <a:endParaRPr lang="en-US"/>
        </a:p>
      </dgm:t>
    </dgm:pt>
    <dgm:pt modelId="{A1348E1B-FDF4-40B8-AE10-5B74ACB45DF9}" type="parTrans" cxnId="{1F57E669-3A85-48BB-A574-151CE9BC53A8}">
      <dgm:prSet/>
      <dgm:spPr/>
      <dgm:t>
        <a:bodyPr/>
        <a:lstStyle/>
        <a:p>
          <a:endParaRPr lang="en-US"/>
        </a:p>
      </dgm:t>
    </dgm:pt>
    <dgm:pt modelId="{C5F61070-EADD-4DAF-80D6-F7C4BCC5167D}" type="sibTrans" cxnId="{1F57E669-3A85-48BB-A574-151CE9BC53A8}">
      <dgm:prSet/>
      <dgm:spPr/>
      <dgm:t>
        <a:bodyPr/>
        <a:lstStyle/>
        <a:p>
          <a:endParaRPr lang="en-US"/>
        </a:p>
      </dgm:t>
    </dgm:pt>
    <dgm:pt modelId="{EB206828-FBBD-4A8B-BE2D-B601FC32BF06}" type="pres">
      <dgm:prSet presAssocID="{42CCE313-800A-4226-8C68-103B52AD21D9}" presName="linear" presStyleCnt="0">
        <dgm:presLayoutVars>
          <dgm:animLvl val="lvl"/>
          <dgm:resizeHandles val="exact"/>
        </dgm:presLayoutVars>
      </dgm:prSet>
      <dgm:spPr/>
    </dgm:pt>
    <dgm:pt modelId="{165C5AD2-597D-4DD4-B904-29F5CFE67E68}" type="pres">
      <dgm:prSet presAssocID="{27B8E35B-5F2F-412B-84B7-3CBC3A21ABC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76E7974-AB9A-4C93-8CC8-21B75F668054}" type="pres">
      <dgm:prSet presAssocID="{43684F51-51F7-457A-8E58-B64F9A38DC87}" presName="spacer" presStyleCnt="0"/>
      <dgm:spPr/>
    </dgm:pt>
    <dgm:pt modelId="{FC72FBE5-A497-4ADF-9604-9525AC46468E}" type="pres">
      <dgm:prSet presAssocID="{395EAE0B-89DD-44DD-B94F-A0649F8FCB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31CFD2-A6E0-4FB6-812D-3E7E7DD82BD7}" type="pres">
      <dgm:prSet presAssocID="{71423F84-C76D-49A9-9DB4-D61CF2ABD570}" presName="spacer" presStyleCnt="0"/>
      <dgm:spPr/>
    </dgm:pt>
    <dgm:pt modelId="{FA305419-A08A-446B-8317-38B9CEEE92BC}" type="pres">
      <dgm:prSet presAssocID="{B5561760-8B59-476E-9979-13561A0BD05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FBBC043-07C3-4B34-A15C-F7D533075531}" type="presOf" srcId="{42CCE313-800A-4226-8C68-103B52AD21D9}" destId="{EB206828-FBBD-4A8B-BE2D-B601FC32BF06}" srcOrd="0" destOrd="0" presId="urn:microsoft.com/office/officeart/2005/8/layout/vList2"/>
    <dgm:cxn modelId="{1F57E669-3A85-48BB-A574-151CE9BC53A8}" srcId="{42CCE313-800A-4226-8C68-103B52AD21D9}" destId="{B5561760-8B59-476E-9979-13561A0BD057}" srcOrd="2" destOrd="0" parTransId="{A1348E1B-FDF4-40B8-AE10-5B74ACB45DF9}" sibTransId="{C5F61070-EADD-4DAF-80D6-F7C4BCC5167D}"/>
    <dgm:cxn modelId="{98E8E277-411A-4175-A545-4A1CE7B3EA1E}" type="presOf" srcId="{27B8E35B-5F2F-412B-84B7-3CBC3A21ABCC}" destId="{165C5AD2-597D-4DD4-B904-29F5CFE67E68}" srcOrd="0" destOrd="0" presId="urn:microsoft.com/office/officeart/2005/8/layout/vList2"/>
    <dgm:cxn modelId="{1756A4C1-2D68-4D73-8848-1A0AD8F4357E}" type="presOf" srcId="{B5561760-8B59-476E-9979-13561A0BD057}" destId="{FA305419-A08A-446B-8317-38B9CEEE92BC}" srcOrd="0" destOrd="0" presId="urn:microsoft.com/office/officeart/2005/8/layout/vList2"/>
    <dgm:cxn modelId="{CA5187CD-E547-4E49-BEB7-2FDCC8A72577}" type="presOf" srcId="{395EAE0B-89DD-44DD-B94F-A0649F8FCB54}" destId="{FC72FBE5-A497-4ADF-9604-9525AC46468E}" srcOrd="0" destOrd="0" presId="urn:microsoft.com/office/officeart/2005/8/layout/vList2"/>
    <dgm:cxn modelId="{BC328EDB-E8A9-4E42-957B-A04F025A59C7}" srcId="{42CCE313-800A-4226-8C68-103B52AD21D9}" destId="{395EAE0B-89DD-44DD-B94F-A0649F8FCB54}" srcOrd="1" destOrd="0" parTransId="{403C8135-9432-40E1-B935-319540675025}" sibTransId="{71423F84-C76D-49A9-9DB4-D61CF2ABD570}"/>
    <dgm:cxn modelId="{825D14F1-FBBB-40F2-98AB-25977F0EB1FF}" srcId="{42CCE313-800A-4226-8C68-103B52AD21D9}" destId="{27B8E35B-5F2F-412B-84B7-3CBC3A21ABCC}" srcOrd="0" destOrd="0" parTransId="{CE490192-967B-4D65-9606-2E0A84F0534C}" sibTransId="{43684F51-51F7-457A-8E58-B64F9A38DC87}"/>
    <dgm:cxn modelId="{54008103-E208-46E9-8FAB-E7F4954400F8}" type="presParOf" srcId="{EB206828-FBBD-4A8B-BE2D-B601FC32BF06}" destId="{165C5AD2-597D-4DD4-B904-29F5CFE67E68}" srcOrd="0" destOrd="0" presId="urn:microsoft.com/office/officeart/2005/8/layout/vList2"/>
    <dgm:cxn modelId="{AC57207C-05BB-4F65-BBBE-79C488314106}" type="presParOf" srcId="{EB206828-FBBD-4A8B-BE2D-B601FC32BF06}" destId="{376E7974-AB9A-4C93-8CC8-21B75F668054}" srcOrd="1" destOrd="0" presId="urn:microsoft.com/office/officeart/2005/8/layout/vList2"/>
    <dgm:cxn modelId="{DA08DD72-6029-488E-9975-0F92FECC31C1}" type="presParOf" srcId="{EB206828-FBBD-4A8B-BE2D-B601FC32BF06}" destId="{FC72FBE5-A497-4ADF-9604-9525AC46468E}" srcOrd="2" destOrd="0" presId="urn:microsoft.com/office/officeart/2005/8/layout/vList2"/>
    <dgm:cxn modelId="{852A3637-5BC2-48BA-80EE-AC4CB795978F}" type="presParOf" srcId="{EB206828-FBBD-4A8B-BE2D-B601FC32BF06}" destId="{F231CFD2-A6E0-4FB6-812D-3E7E7DD82BD7}" srcOrd="3" destOrd="0" presId="urn:microsoft.com/office/officeart/2005/8/layout/vList2"/>
    <dgm:cxn modelId="{51085DC9-1700-4A19-AB73-63B4ED2CB450}" type="presParOf" srcId="{EB206828-FBBD-4A8B-BE2D-B601FC32BF06}" destId="{FA305419-A08A-446B-8317-38B9CEEE92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A4362-261A-4FC0-8961-F6DB93CD72D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EB12B0-5EED-4C86-824E-C872D3A51F65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fr-FR" b="0" i="0" dirty="0"/>
            <a:t>Accessibilité et ergonomie</a:t>
          </a:r>
          <a:endParaRPr lang="en-US" dirty="0"/>
        </a:p>
      </dgm:t>
    </dgm:pt>
    <dgm:pt modelId="{EB4D4F15-3603-4646-89AC-30A97660B62A}" type="parTrans" cxnId="{A4383F31-F931-4DC7-BC58-951994101618}">
      <dgm:prSet/>
      <dgm:spPr/>
      <dgm:t>
        <a:bodyPr/>
        <a:lstStyle/>
        <a:p>
          <a:endParaRPr lang="en-US"/>
        </a:p>
      </dgm:t>
    </dgm:pt>
    <dgm:pt modelId="{07BAAC79-370F-4A6E-99E3-F9C7101AE615}" type="sibTrans" cxnId="{A4383F31-F931-4DC7-BC58-951994101618}">
      <dgm:prSet/>
      <dgm:spPr/>
      <dgm:t>
        <a:bodyPr/>
        <a:lstStyle/>
        <a:p>
          <a:endParaRPr lang="en-US"/>
        </a:p>
      </dgm:t>
    </dgm:pt>
    <dgm:pt modelId="{BFC5CA03-1B7D-4FBB-9E27-DA72817A06A6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fr-FR" b="0" i="0"/>
            <a:t>Technologies et Designs</a:t>
          </a:r>
          <a:endParaRPr lang="en-US"/>
        </a:p>
      </dgm:t>
    </dgm:pt>
    <dgm:pt modelId="{0518F859-D2A9-4FD9-98CA-B515266B6269}" type="parTrans" cxnId="{1FE7D2C1-3D68-4673-AE17-050055D5DB59}">
      <dgm:prSet/>
      <dgm:spPr/>
      <dgm:t>
        <a:bodyPr/>
        <a:lstStyle/>
        <a:p>
          <a:endParaRPr lang="en-US"/>
        </a:p>
      </dgm:t>
    </dgm:pt>
    <dgm:pt modelId="{1B9FD7B3-F0FE-4A86-9075-6AB92B120A83}" type="sibTrans" cxnId="{1FE7D2C1-3D68-4673-AE17-050055D5DB59}">
      <dgm:prSet/>
      <dgm:spPr/>
      <dgm:t>
        <a:bodyPr/>
        <a:lstStyle/>
        <a:p>
          <a:endParaRPr lang="en-US"/>
        </a:p>
      </dgm:t>
    </dgm:pt>
    <dgm:pt modelId="{8AB5B6C1-350C-45B8-9DA7-2E2DF092AE14}" type="pres">
      <dgm:prSet presAssocID="{CBBA4362-261A-4FC0-8961-F6DB93CD72D8}" presName="linear" presStyleCnt="0">
        <dgm:presLayoutVars>
          <dgm:animLvl val="lvl"/>
          <dgm:resizeHandles val="exact"/>
        </dgm:presLayoutVars>
      </dgm:prSet>
      <dgm:spPr/>
    </dgm:pt>
    <dgm:pt modelId="{6D4E2B51-C891-4B15-8189-3D5BDD609C84}" type="pres">
      <dgm:prSet presAssocID="{4BEB12B0-5EED-4C86-824E-C872D3A51F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D5B3794-000A-4509-8AD1-EE11E9F472F2}" type="pres">
      <dgm:prSet presAssocID="{07BAAC79-370F-4A6E-99E3-F9C7101AE615}" presName="spacer" presStyleCnt="0"/>
      <dgm:spPr/>
    </dgm:pt>
    <dgm:pt modelId="{9B911DFC-41D4-4066-B6CD-FA29545E4F13}" type="pres">
      <dgm:prSet presAssocID="{BFC5CA03-1B7D-4FBB-9E27-DA72817A06A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7FE8E20-370B-4A84-9E5A-D496A48BC789}" type="presOf" srcId="{CBBA4362-261A-4FC0-8961-F6DB93CD72D8}" destId="{8AB5B6C1-350C-45B8-9DA7-2E2DF092AE14}" srcOrd="0" destOrd="0" presId="urn:microsoft.com/office/officeart/2005/8/layout/vList2"/>
    <dgm:cxn modelId="{47D2EE23-5895-410E-AF03-47064FE8A3FC}" type="presOf" srcId="{BFC5CA03-1B7D-4FBB-9E27-DA72817A06A6}" destId="{9B911DFC-41D4-4066-B6CD-FA29545E4F13}" srcOrd="0" destOrd="0" presId="urn:microsoft.com/office/officeart/2005/8/layout/vList2"/>
    <dgm:cxn modelId="{A4383F31-F931-4DC7-BC58-951994101618}" srcId="{CBBA4362-261A-4FC0-8961-F6DB93CD72D8}" destId="{4BEB12B0-5EED-4C86-824E-C872D3A51F65}" srcOrd="0" destOrd="0" parTransId="{EB4D4F15-3603-4646-89AC-30A97660B62A}" sibTransId="{07BAAC79-370F-4A6E-99E3-F9C7101AE615}"/>
    <dgm:cxn modelId="{E415EEAF-1BDC-4ABE-B570-ADC987BC27B7}" type="presOf" srcId="{4BEB12B0-5EED-4C86-824E-C872D3A51F65}" destId="{6D4E2B51-C891-4B15-8189-3D5BDD609C84}" srcOrd="0" destOrd="0" presId="urn:microsoft.com/office/officeart/2005/8/layout/vList2"/>
    <dgm:cxn modelId="{1FE7D2C1-3D68-4673-AE17-050055D5DB59}" srcId="{CBBA4362-261A-4FC0-8961-F6DB93CD72D8}" destId="{BFC5CA03-1B7D-4FBB-9E27-DA72817A06A6}" srcOrd="1" destOrd="0" parTransId="{0518F859-D2A9-4FD9-98CA-B515266B6269}" sibTransId="{1B9FD7B3-F0FE-4A86-9075-6AB92B120A83}"/>
    <dgm:cxn modelId="{08C9673F-D68C-49DA-9728-56B55528199D}" type="presParOf" srcId="{8AB5B6C1-350C-45B8-9DA7-2E2DF092AE14}" destId="{6D4E2B51-C891-4B15-8189-3D5BDD609C84}" srcOrd="0" destOrd="0" presId="urn:microsoft.com/office/officeart/2005/8/layout/vList2"/>
    <dgm:cxn modelId="{A1CC813C-16F4-4B33-AE73-C8BE8907CAE5}" type="presParOf" srcId="{8AB5B6C1-350C-45B8-9DA7-2E2DF092AE14}" destId="{DD5B3794-000A-4509-8AD1-EE11E9F472F2}" srcOrd="1" destOrd="0" presId="urn:microsoft.com/office/officeart/2005/8/layout/vList2"/>
    <dgm:cxn modelId="{48B45E7E-C22E-465D-B767-3504DA5167B9}" type="presParOf" srcId="{8AB5B6C1-350C-45B8-9DA7-2E2DF092AE14}" destId="{9B911DFC-41D4-4066-B6CD-FA29545E4F1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DD9C62-6145-45CC-9F22-383AE42D3BF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FDDD24-EC1F-4F74-B57B-AC64152AE349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fr-FR" b="0" i="0"/>
            <a:t>Agrégation de marché</a:t>
          </a:r>
          <a:endParaRPr lang="en-US"/>
        </a:p>
      </dgm:t>
    </dgm:pt>
    <dgm:pt modelId="{EFDE3520-E19B-411C-A989-5B438FD495E1}" type="parTrans" cxnId="{3492DBBB-71C5-4BD3-B492-948C614E92AB}">
      <dgm:prSet/>
      <dgm:spPr/>
      <dgm:t>
        <a:bodyPr/>
        <a:lstStyle/>
        <a:p>
          <a:endParaRPr lang="en-US"/>
        </a:p>
      </dgm:t>
    </dgm:pt>
    <dgm:pt modelId="{BE0CEF46-9BF3-456B-B31F-C2E48EE65AD4}" type="sibTrans" cxnId="{3492DBBB-71C5-4BD3-B492-948C614E92AB}">
      <dgm:prSet/>
      <dgm:spPr/>
      <dgm:t>
        <a:bodyPr/>
        <a:lstStyle/>
        <a:p>
          <a:endParaRPr lang="en-US"/>
        </a:p>
      </dgm:t>
    </dgm:pt>
    <dgm:pt modelId="{CC5FDD6A-480F-455F-9197-7A739A1B0DD1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fr-FR" b="0" i="0"/>
            <a:t>Drive to store</a:t>
          </a:r>
          <a:endParaRPr lang="en-US"/>
        </a:p>
      </dgm:t>
    </dgm:pt>
    <dgm:pt modelId="{E6B7EA7A-3195-45F1-A991-FD7A9D73D8DF}" type="parTrans" cxnId="{05C72B2A-92CA-4002-AF03-29F9019AE91C}">
      <dgm:prSet/>
      <dgm:spPr/>
      <dgm:t>
        <a:bodyPr/>
        <a:lstStyle/>
        <a:p>
          <a:endParaRPr lang="en-US"/>
        </a:p>
      </dgm:t>
    </dgm:pt>
    <dgm:pt modelId="{C18318E5-D5A7-4D7E-A16F-8BE70BB7DE04}" type="sibTrans" cxnId="{05C72B2A-92CA-4002-AF03-29F9019AE91C}">
      <dgm:prSet/>
      <dgm:spPr/>
      <dgm:t>
        <a:bodyPr/>
        <a:lstStyle/>
        <a:p>
          <a:endParaRPr lang="en-US"/>
        </a:p>
      </dgm:t>
    </dgm:pt>
    <dgm:pt modelId="{ACE4A98E-B684-45AB-ADD7-D5021571C080}">
      <dgm:prSet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fr-FR" b="0" i="0" dirty="0"/>
            <a:t>Projet Smart City </a:t>
          </a:r>
          <a:endParaRPr lang="en-US" dirty="0"/>
        </a:p>
      </dgm:t>
    </dgm:pt>
    <dgm:pt modelId="{1B213825-99DB-4DBF-9E58-06ADF2B864DD}" type="parTrans" cxnId="{53C6EACD-93E6-4068-9BBC-D5189BBDE9FB}">
      <dgm:prSet/>
      <dgm:spPr/>
      <dgm:t>
        <a:bodyPr/>
        <a:lstStyle/>
        <a:p>
          <a:endParaRPr lang="en-US"/>
        </a:p>
      </dgm:t>
    </dgm:pt>
    <dgm:pt modelId="{634716B1-472D-41DA-A465-04C9D9751FEE}" type="sibTrans" cxnId="{53C6EACD-93E6-4068-9BBC-D5189BBDE9FB}">
      <dgm:prSet/>
      <dgm:spPr/>
      <dgm:t>
        <a:bodyPr/>
        <a:lstStyle/>
        <a:p>
          <a:endParaRPr lang="en-US"/>
        </a:p>
      </dgm:t>
    </dgm:pt>
    <dgm:pt modelId="{4772BF8A-32B6-4128-9A3E-E45950106860}" type="pres">
      <dgm:prSet presAssocID="{15DD9C62-6145-45CC-9F22-383AE42D3BF4}" presName="linear" presStyleCnt="0">
        <dgm:presLayoutVars>
          <dgm:animLvl val="lvl"/>
          <dgm:resizeHandles val="exact"/>
        </dgm:presLayoutVars>
      </dgm:prSet>
      <dgm:spPr/>
    </dgm:pt>
    <dgm:pt modelId="{683F757B-F2ED-4AFD-93C8-85ADA26FC52C}" type="pres">
      <dgm:prSet presAssocID="{8FFDDD24-EC1F-4F74-B57B-AC64152AE3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C5D6BBD-E1AD-41A9-A5CB-4B4C748633BC}" type="pres">
      <dgm:prSet presAssocID="{BE0CEF46-9BF3-456B-B31F-C2E48EE65AD4}" presName="spacer" presStyleCnt="0"/>
      <dgm:spPr/>
    </dgm:pt>
    <dgm:pt modelId="{7D94779D-9682-4738-B7FA-414D582590F1}" type="pres">
      <dgm:prSet presAssocID="{CC5FDD6A-480F-455F-9197-7A739A1B0D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01EE2C-E1CD-49DC-B359-5D41391CDECE}" type="pres">
      <dgm:prSet presAssocID="{C18318E5-D5A7-4D7E-A16F-8BE70BB7DE04}" presName="spacer" presStyleCnt="0"/>
      <dgm:spPr/>
    </dgm:pt>
    <dgm:pt modelId="{2C193952-68BE-4DE5-8554-20229FA41A4A}" type="pres">
      <dgm:prSet presAssocID="{ACE4A98E-B684-45AB-ADD7-D5021571C08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52CD414-DFC0-4CB3-925A-98F2E473B9FE}" type="presOf" srcId="{8FFDDD24-EC1F-4F74-B57B-AC64152AE349}" destId="{683F757B-F2ED-4AFD-93C8-85ADA26FC52C}" srcOrd="0" destOrd="0" presId="urn:microsoft.com/office/officeart/2005/8/layout/vList2"/>
    <dgm:cxn modelId="{BB6DAB25-4D13-41F3-8F91-B97BA3C6D636}" type="presOf" srcId="{ACE4A98E-B684-45AB-ADD7-D5021571C080}" destId="{2C193952-68BE-4DE5-8554-20229FA41A4A}" srcOrd="0" destOrd="0" presId="urn:microsoft.com/office/officeart/2005/8/layout/vList2"/>
    <dgm:cxn modelId="{05C72B2A-92CA-4002-AF03-29F9019AE91C}" srcId="{15DD9C62-6145-45CC-9F22-383AE42D3BF4}" destId="{CC5FDD6A-480F-455F-9197-7A739A1B0DD1}" srcOrd="1" destOrd="0" parTransId="{E6B7EA7A-3195-45F1-A991-FD7A9D73D8DF}" sibTransId="{C18318E5-D5A7-4D7E-A16F-8BE70BB7DE04}"/>
    <dgm:cxn modelId="{DF797F6E-72A7-4061-8AD0-AD32AAA1B8B3}" type="presOf" srcId="{CC5FDD6A-480F-455F-9197-7A739A1B0DD1}" destId="{7D94779D-9682-4738-B7FA-414D582590F1}" srcOrd="0" destOrd="0" presId="urn:microsoft.com/office/officeart/2005/8/layout/vList2"/>
    <dgm:cxn modelId="{E1808153-52C9-46E7-A225-4D144EFAAA5A}" type="presOf" srcId="{15DD9C62-6145-45CC-9F22-383AE42D3BF4}" destId="{4772BF8A-32B6-4128-9A3E-E45950106860}" srcOrd="0" destOrd="0" presId="urn:microsoft.com/office/officeart/2005/8/layout/vList2"/>
    <dgm:cxn modelId="{3492DBBB-71C5-4BD3-B492-948C614E92AB}" srcId="{15DD9C62-6145-45CC-9F22-383AE42D3BF4}" destId="{8FFDDD24-EC1F-4F74-B57B-AC64152AE349}" srcOrd="0" destOrd="0" parTransId="{EFDE3520-E19B-411C-A989-5B438FD495E1}" sibTransId="{BE0CEF46-9BF3-456B-B31F-C2E48EE65AD4}"/>
    <dgm:cxn modelId="{53C6EACD-93E6-4068-9BBC-D5189BBDE9FB}" srcId="{15DD9C62-6145-45CC-9F22-383AE42D3BF4}" destId="{ACE4A98E-B684-45AB-ADD7-D5021571C080}" srcOrd="2" destOrd="0" parTransId="{1B213825-99DB-4DBF-9E58-06ADF2B864DD}" sibTransId="{634716B1-472D-41DA-A465-04C9D9751FEE}"/>
    <dgm:cxn modelId="{4716429E-6855-4BDB-9F33-CA886DA9F81C}" type="presParOf" srcId="{4772BF8A-32B6-4128-9A3E-E45950106860}" destId="{683F757B-F2ED-4AFD-93C8-85ADA26FC52C}" srcOrd="0" destOrd="0" presId="urn:microsoft.com/office/officeart/2005/8/layout/vList2"/>
    <dgm:cxn modelId="{D24AD1DA-21B0-49C3-AA6A-E12802BF8CE4}" type="presParOf" srcId="{4772BF8A-32B6-4128-9A3E-E45950106860}" destId="{3C5D6BBD-E1AD-41A9-A5CB-4B4C748633BC}" srcOrd="1" destOrd="0" presId="urn:microsoft.com/office/officeart/2005/8/layout/vList2"/>
    <dgm:cxn modelId="{2B26D075-5F4B-40DF-B022-771E46CC9683}" type="presParOf" srcId="{4772BF8A-32B6-4128-9A3E-E45950106860}" destId="{7D94779D-9682-4738-B7FA-414D582590F1}" srcOrd="2" destOrd="0" presId="urn:microsoft.com/office/officeart/2005/8/layout/vList2"/>
    <dgm:cxn modelId="{8D5A9EE9-3D06-4513-976B-6143C44BC03E}" type="presParOf" srcId="{4772BF8A-32B6-4128-9A3E-E45950106860}" destId="{E401EE2C-E1CD-49DC-B359-5D41391CDECE}" srcOrd="3" destOrd="0" presId="urn:microsoft.com/office/officeart/2005/8/layout/vList2"/>
    <dgm:cxn modelId="{F239144E-C79C-416C-829F-648C1F59856C}" type="presParOf" srcId="{4772BF8A-32B6-4128-9A3E-E45950106860}" destId="{2C193952-68BE-4DE5-8554-20229FA41A4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701A1B-BF69-4BC8-B8C4-EE8809F7F7A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6268A2-2A95-4709-822A-F599EDF8FF39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fr-FR" b="0" i="0"/>
            <a:t>Étranger, Danger</a:t>
          </a:r>
          <a:endParaRPr lang="en-US"/>
        </a:p>
      </dgm:t>
    </dgm:pt>
    <dgm:pt modelId="{39731419-EE0B-4A55-A622-F3BA5CC4F244}" type="parTrans" cxnId="{3D5DE07C-2AD9-4D0E-855B-8F7A1F9E1459}">
      <dgm:prSet/>
      <dgm:spPr/>
      <dgm:t>
        <a:bodyPr/>
        <a:lstStyle/>
        <a:p>
          <a:endParaRPr lang="en-US"/>
        </a:p>
      </dgm:t>
    </dgm:pt>
    <dgm:pt modelId="{AE495C41-A640-46E1-AE45-D6915678C075}" type="sibTrans" cxnId="{3D5DE07C-2AD9-4D0E-855B-8F7A1F9E1459}">
      <dgm:prSet/>
      <dgm:spPr/>
      <dgm:t>
        <a:bodyPr/>
        <a:lstStyle/>
        <a:p>
          <a:endParaRPr lang="en-US"/>
        </a:p>
      </dgm:t>
    </dgm:pt>
    <dgm:pt modelId="{111CFD43-D645-4CE8-A47D-C1E56B907357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fr-FR" b="0" i="0"/>
            <a:t>Trop d’informations</a:t>
          </a:r>
          <a:endParaRPr lang="en-US"/>
        </a:p>
      </dgm:t>
    </dgm:pt>
    <dgm:pt modelId="{6B3F5333-3671-4E71-AD56-C9833E7022ED}" type="parTrans" cxnId="{AEC9AD25-2B8A-4EEA-B7B0-572A2CE154ED}">
      <dgm:prSet/>
      <dgm:spPr/>
      <dgm:t>
        <a:bodyPr/>
        <a:lstStyle/>
        <a:p>
          <a:endParaRPr lang="en-US"/>
        </a:p>
      </dgm:t>
    </dgm:pt>
    <dgm:pt modelId="{AECD6F94-27ED-4B24-B73D-CBD321D75A9F}" type="sibTrans" cxnId="{AEC9AD25-2B8A-4EEA-B7B0-572A2CE154ED}">
      <dgm:prSet/>
      <dgm:spPr/>
      <dgm:t>
        <a:bodyPr/>
        <a:lstStyle/>
        <a:p>
          <a:endParaRPr lang="en-US"/>
        </a:p>
      </dgm:t>
    </dgm:pt>
    <dgm:pt modelId="{ED3085FF-D9BB-4EAA-AA5D-BB8AA8C80A09}">
      <dgm:prSet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fr-FR" b="0" i="0"/>
            <a:t>Modération</a:t>
          </a:r>
          <a:endParaRPr lang="en-US"/>
        </a:p>
      </dgm:t>
    </dgm:pt>
    <dgm:pt modelId="{2B7A1684-F0AB-40A5-B9CD-3E8D7934F84C}" type="parTrans" cxnId="{CB5C284C-0D3C-405E-9958-57BD3B617B8A}">
      <dgm:prSet/>
      <dgm:spPr/>
      <dgm:t>
        <a:bodyPr/>
        <a:lstStyle/>
        <a:p>
          <a:endParaRPr lang="en-US"/>
        </a:p>
      </dgm:t>
    </dgm:pt>
    <dgm:pt modelId="{F981F60B-1379-4BFC-9F8A-1282F2AFDAD6}" type="sibTrans" cxnId="{CB5C284C-0D3C-405E-9958-57BD3B617B8A}">
      <dgm:prSet/>
      <dgm:spPr/>
      <dgm:t>
        <a:bodyPr/>
        <a:lstStyle/>
        <a:p>
          <a:endParaRPr lang="en-US"/>
        </a:p>
      </dgm:t>
    </dgm:pt>
    <dgm:pt modelId="{FF59F180-2638-478F-A641-97D2ECE52A3D}" type="pres">
      <dgm:prSet presAssocID="{E3701A1B-BF69-4BC8-B8C4-EE8809F7F7AB}" presName="linear" presStyleCnt="0">
        <dgm:presLayoutVars>
          <dgm:animLvl val="lvl"/>
          <dgm:resizeHandles val="exact"/>
        </dgm:presLayoutVars>
      </dgm:prSet>
      <dgm:spPr/>
    </dgm:pt>
    <dgm:pt modelId="{B77EF2DE-49D9-48B8-9AAC-0A2A15325F81}" type="pres">
      <dgm:prSet presAssocID="{496268A2-2A95-4709-822A-F599EDF8FF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CF30D5-0AA2-4D5F-A082-4C9241F1E140}" type="pres">
      <dgm:prSet presAssocID="{AE495C41-A640-46E1-AE45-D6915678C075}" presName="spacer" presStyleCnt="0"/>
      <dgm:spPr/>
    </dgm:pt>
    <dgm:pt modelId="{07E8B406-61C4-4E9D-AFC5-C1531ED1F3BC}" type="pres">
      <dgm:prSet presAssocID="{111CFD43-D645-4CE8-A47D-C1E56B9073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8F6CCA-70FB-4C97-B71F-E0A61E4463DF}" type="pres">
      <dgm:prSet presAssocID="{AECD6F94-27ED-4B24-B73D-CBD321D75A9F}" presName="spacer" presStyleCnt="0"/>
      <dgm:spPr/>
    </dgm:pt>
    <dgm:pt modelId="{1842A6EC-1FBB-4881-8448-4E0932398A55}" type="pres">
      <dgm:prSet presAssocID="{ED3085FF-D9BB-4EAA-AA5D-BB8AA8C80A0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C9AD25-2B8A-4EEA-B7B0-572A2CE154ED}" srcId="{E3701A1B-BF69-4BC8-B8C4-EE8809F7F7AB}" destId="{111CFD43-D645-4CE8-A47D-C1E56B907357}" srcOrd="1" destOrd="0" parTransId="{6B3F5333-3671-4E71-AD56-C9833E7022ED}" sibTransId="{AECD6F94-27ED-4B24-B73D-CBD321D75A9F}"/>
    <dgm:cxn modelId="{5AE1C464-3EE3-445D-8FDE-5A68987E2D8F}" type="presOf" srcId="{E3701A1B-BF69-4BC8-B8C4-EE8809F7F7AB}" destId="{FF59F180-2638-478F-A641-97D2ECE52A3D}" srcOrd="0" destOrd="0" presId="urn:microsoft.com/office/officeart/2005/8/layout/vList2"/>
    <dgm:cxn modelId="{3E765E45-CCBA-4D3F-B6EA-01E9EF6A2006}" type="presOf" srcId="{ED3085FF-D9BB-4EAA-AA5D-BB8AA8C80A09}" destId="{1842A6EC-1FBB-4881-8448-4E0932398A55}" srcOrd="0" destOrd="0" presId="urn:microsoft.com/office/officeart/2005/8/layout/vList2"/>
    <dgm:cxn modelId="{CB5C284C-0D3C-405E-9958-57BD3B617B8A}" srcId="{E3701A1B-BF69-4BC8-B8C4-EE8809F7F7AB}" destId="{ED3085FF-D9BB-4EAA-AA5D-BB8AA8C80A09}" srcOrd="2" destOrd="0" parTransId="{2B7A1684-F0AB-40A5-B9CD-3E8D7934F84C}" sibTransId="{F981F60B-1379-4BFC-9F8A-1282F2AFDAD6}"/>
    <dgm:cxn modelId="{6C563B59-CECA-4C01-AF9D-31E873DB675E}" type="presOf" srcId="{496268A2-2A95-4709-822A-F599EDF8FF39}" destId="{B77EF2DE-49D9-48B8-9AAC-0A2A15325F81}" srcOrd="0" destOrd="0" presId="urn:microsoft.com/office/officeart/2005/8/layout/vList2"/>
    <dgm:cxn modelId="{3D5DE07C-2AD9-4D0E-855B-8F7A1F9E1459}" srcId="{E3701A1B-BF69-4BC8-B8C4-EE8809F7F7AB}" destId="{496268A2-2A95-4709-822A-F599EDF8FF39}" srcOrd="0" destOrd="0" parTransId="{39731419-EE0B-4A55-A622-F3BA5CC4F244}" sibTransId="{AE495C41-A640-46E1-AE45-D6915678C075}"/>
    <dgm:cxn modelId="{5DBD3EEE-32C8-4D35-97E4-775F67D1B995}" type="presOf" srcId="{111CFD43-D645-4CE8-A47D-C1E56B907357}" destId="{07E8B406-61C4-4E9D-AFC5-C1531ED1F3BC}" srcOrd="0" destOrd="0" presId="urn:microsoft.com/office/officeart/2005/8/layout/vList2"/>
    <dgm:cxn modelId="{EC8C74C9-D1FA-4CAA-8984-EC6543A0D869}" type="presParOf" srcId="{FF59F180-2638-478F-A641-97D2ECE52A3D}" destId="{B77EF2DE-49D9-48B8-9AAC-0A2A15325F81}" srcOrd="0" destOrd="0" presId="urn:microsoft.com/office/officeart/2005/8/layout/vList2"/>
    <dgm:cxn modelId="{7AF996C4-7A37-4E8B-B925-A512388D36C6}" type="presParOf" srcId="{FF59F180-2638-478F-A641-97D2ECE52A3D}" destId="{C9CF30D5-0AA2-4D5F-A082-4C9241F1E140}" srcOrd="1" destOrd="0" presId="urn:microsoft.com/office/officeart/2005/8/layout/vList2"/>
    <dgm:cxn modelId="{8C470730-42EF-472F-BBB5-FE03FFE4D67B}" type="presParOf" srcId="{FF59F180-2638-478F-A641-97D2ECE52A3D}" destId="{07E8B406-61C4-4E9D-AFC5-C1531ED1F3BC}" srcOrd="2" destOrd="0" presId="urn:microsoft.com/office/officeart/2005/8/layout/vList2"/>
    <dgm:cxn modelId="{53EEECDD-FA98-4536-AFCB-F51010FA8750}" type="presParOf" srcId="{FF59F180-2638-478F-A641-97D2ECE52A3D}" destId="{C58F6CCA-70FB-4C97-B71F-E0A61E4463DF}" srcOrd="3" destOrd="0" presId="urn:microsoft.com/office/officeart/2005/8/layout/vList2"/>
    <dgm:cxn modelId="{9316DBC3-A04E-4658-94C4-46239213D26D}" type="presParOf" srcId="{FF59F180-2638-478F-A641-97D2ECE52A3D}" destId="{1842A6EC-1FBB-4881-8448-4E0932398A5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C5AD2-597D-4DD4-B904-29F5CFE67E68}">
      <dsp:nvSpPr>
        <dsp:cNvPr id="0" name=""/>
        <dsp:cNvSpPr/>
      </dsp:nvSpPr>
      <dsp:spPr>
        <a:xfrm>
          <a:off x="0" y="51309"/>
          <a:ext cx="5944427" cy="1749844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b="0" i="0" kern="1200"/>
            <a:t>Innovant sur le marché</a:t>
          </a:r>
          <a:endParaRPr lang="en-US" sz="4200" kern="1200"/>
        </a:p>
      </dsp:txBody>
      <dsp:txXfrm>
        <a:off x="85420" y="136729"/>
        <a:ext cx="5773587" cy="1579004"/>
      </dsp:txXfrm>
    </dsp:sp>
    <dsp:sp modelId="{FC72FBE5-A497-4ADF-9604-9525AC46468E}">
      <dsp:nvSpPr>
        <dsp:cNvPr id="0" name=""/>
        <dsp:cNvSpPr/>
      </dsp:nvSpPr>
      <dsp:spPr>
        <a:xfrm>
          <a:off x="0" y="1922114"/>
          <a:ext cx="5944427" cy="1749844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b="0" i="0" kern="1200"/>
            <a:t>A échelle humaine</a:t>
          </a:r>
          <a:endParaRPr lang="en-US" sz="4200" kern="1200"/>
        </a:p>
      </dsp:txBody>
      <dsp:txXfrm>
        <a:off x="85420" y="2007534"/>
        <a:ext cx="5773587" cy="1579004"/>
      </dsp:txXfrm>
    </dsp:sp>
    <dsp:sp modelId="{FA305419-A08A-446B-8317-38B9CEEE92BC}">
      <dsp:nvSpPr>
        <dsp:cNvPr id="0" name=""/>
        <dsp:cNvSpPr/>
      </dsp:nvSpPr>
      <dsp:spPr>
        <a:xfrm>
          <a:off x="0" y="3792918"/>
          <a:ext cx="5944427" cy="1749844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b="0" i="0" kern="1200"/>
            <a:t>Manière innovante de présenter l’information</a:t>
          </a:r>
          <a:endParaRPr lang="en-US" sz="4200" kern="1200"/>
        </a:p>
      </dsp:txBody>
      <dsp:txXfrm>
        <a:off x="85420" y="3878338"/>
        <a:ext cx="5773587" cy="1579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E2B51-C891-4B15-8189-3D5BDD609C84}">
      <dsp:nvSpPr>
        <dsp:cNvPr id="0" name=""/>
        <dsp:cNvSpPr/>
      </dsp:nvSpPr>
      <dsp:spPr>
        <a:xfrm>
          <a:off x="0" y="9196"/>
          <a:ext cx="5944427" cy="26956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400" b="0" i="0" kern="1200" dirty="0"/>
            <a:t>Accessibilité et ergonomie</a:t>
          </a:r>
          <a:endParaRPr lang="en-US" sz="6400" kern="1200" dirty="0"/>
        </a:p>
      </dsp:txBody>
      <dsp:txXfrm>
        <a:off x="131592" y="140788"/>
        <a:ext cx="5681243" cy="2432496"/>
      </dsp:txXfrm>
    </dsp:sp>
    <dsp:sp modelId="{9B911DFC-41D4-4066-B6CD-FA29545E4F13}">
      <dsp:nvSpPr>
        <dsp:cNvPr id="0" name=""/>
        <dsp:cNvSpPr/>
      </dsp:nvSpPr>
      <dsp:spPr>
        <a:xfrm>
          <a:off x="0" y="2889196"/>
          <a:ext cx="5944427" cy="2695680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400" b="0" i="0" kern="1200"/>
            <a:t>Technologies et Designs</a:t>
          </a:r>
          <a:endParaRPr lang="en-US" sz="6400" kern="1200"/>
        </a:p>
      </dsp:txBody>
      <dsp:txXfrm>
        <a:off x="131592" y="3020788"/>
        <a:ext cx="5681243" cy="2432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F757B-F2ED-4AFD-93C8-85ADA26FC52C}">
      <dsp:nvSpPr>
        <dsp:cNvPr id="0" name=""/>
        <dsp:cNvSpPr/>
      </dsp:nvSpPr>
      <dsp:spPr>
        <a:xfrm>
          <a:off x="0" y="888249"/>
          <a:ext cx="5944427" cy="1182285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b="0" i="0" kern="1200"/>
            <a:t>Agrégation de marché</a:t>
          </a:r>
          <a:endParaRPr lang="en-US" sz="4700" kern="1200"/>
        </a:p>
      </dsp:txBody>
      <dsp:txXfrm>
        <a:off x="57714" y="945963"/>
        <a:ext cx="5828999" cy="1066857"/>
      </dsp:txXfrm>
    </dsp:sp>
    <dsp:sp modelId="{7D94779D-9682-4738-B7FA-414D582590F1}">
      <dsp:nvSpPr>
        <dsp:cNvPr id="0" name=""/>
        <dsp:cNvSpPr/>
      </dsp:nvSpPr>
      <dsp:spPr>
        <a:xfrm>
          <a:off x="0" y="2205894"/>
          <a:ext cx="5944427" cy="1182285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b="0" i="0" kern="1200"/>
            <a:t>Drive to store</a:t>
          </a:r>
          <a:endParaRPr lang="en-US" sz="4700" kern="1200"/>
        </a:p>
      </dsp:txBody>
      <dsp:txXfrm>
        <a:off x="57714" y="2263608"/>
        <a:ext cx="5828999" cy="1066857"/>
      </dsp:txXfrm>
    </dsp:sp>
    <dsp:sp modelId="{2C193952-68BE-4DE5-8554-20229FA41A4A}">
      <dsp:nvSpPr>
        <dsp:cNvPr id="0" name=""/>
        <dsp:cNvSpPr/>
      </dsp:nvSpPr>
      <dsp:spPr>
        <a:xfrm>
          <a:off x="0" y="3523539"/>
          <a:ext cx="5944427" cy="1182285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b="0" i="0" kern="1200" dirty="0"/>
            <a:t>Projet Smart City </a:t>
          </a:r>
          <a:endParaRPr lang="en-US" sz="4700" kern="1200" dirty="0"/>
        </a:p>
      </dsp:txBody>
      <dsp:txXfrm>
        <a:off x="57714" y="3581253"/>
        <a:ext cx="5828999" cy="10668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EF2DE-49D9-48B8-9AAC-0A2A15325F81}">
      <dsp:nvSpPr>
        <dsp:cNvPr id="0" name=""/>
        <dsp:cNvSpPr/>
      </dsp:nvSpPr>
      <dsp:spPr>
        <a:xfrm>
          <a:off x="0" y="685186"/>
          <a:ext cx="5944427" cy="130806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b="0" i="0" kern="1200"/>
            <a:t>Étranger, Danger</a:t>
          </a:r>
          <a:endParaRPr lang="en-US" sz="5200" kern="1200"/>
        </a:p>
      </dsp:txBody>
      <dsp:txXfrm>
        <a:off x="63854" y="749040"/>
        <a:ext cx="5816719" cy="1180352"/>
      </dsp:txXfrm>
    </dsp:sp>
    <dsp:sp modelId="{07E8B406-61C4-4E9D-AFC5-C1531ED1F3BC}">
      <dsp:nvSpPr>
        <dsp:cNvPr id="0" name=""/>
        <dsp:cNvSpPr/>
      </dsp:nvSpPr>
      <dsp:spPr>
        <a:xfrm>
          <a:off x="0" y="2143006"/>
          <a:ext cx="5944427" cy="1308060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b="0" i="0" kern="1200"/>
            <a:t>Trop d’informations</a:t>
          </a:r>
          <a:endParaRPr lang="en-US" sz="5200" kern="1200"/>
        </a:p>
      </dsp:txBody>
      <dsp:txXfrm>
        <a:off x="63854" y="2206860"/>
        <a:ext cx="5816719" cy="1180352"/>
      </dsp:txXfrm>
    </dsp:sp>
    <dsp:sp modelId="{1842A6EC-1FBB-4881-8448-4E0932398A55}">
      <dsp:nvSpPr>
        <dsp:cNvPr id="0" name=""/>
        <dsp:cNvSpPr/>
      </dsp:nvSpPr>
      <dsp:spPr>
        <a:xfrm>
          <a:off x="0" y="3600826"/>
          <a:ext cx="5944427" cy="1308060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b="0" i="0" kern="1200"/>
            <a:t>Modération</a:t>
          </a:r>
          <a:endParaRPr lang="en-US" sz="5200" kern="1200"/>
        </a:p>
      </dsp:txBody>
      <dsp:txXfrm>
        <a:off x="63854" y="3664680"/>
        <a:ext cx="5816719" cy="1180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27595-4987-4E22-980D-068852982375}" type="datetimeFigureOut">
              <a:rPr lang="fr-FR" smtClean="0"/>
              <a:t>20/02/22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A4B0B-0359-460B-B3F6-9A82C83E98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84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97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 de débuter notre développement, nous avons fait une analyse des forces et faiblesse du </a:t>
            </a:r>
            <a:r>
              <a:rPr lang="fr-FR" dirty="0" err="1"/>
              <a:t>project</a:t>
            </a:r>
            <a:endParaRPr lang="fr-FR" dirty="0"/>
          </a:p>
          <a:p>
            <a:endParaRPr lang="fr-FR" dirty="0"/>
          </a:p>
          <a:p>
            <a:r>
              <a:rPr lang="fr-FR" dirty="0"/>
              <a:t>Tout d’abord, en ce qui concerne no fort :</a:t>
            </a:r>
            <a:br>
              <a:rPr lang="fr-FR" dirty="0"/>
            </a:br>
            <a:r>
              <a:rPr lang="fr-FR" dirty="0"/>
              <a:t>- Notre </a:t>
            </a:r>
            <a:r>
              <a:rPr lang="fr-FR" dirty="0" err="1"/>
              <a:t>project</a:t>
            </a:r>
            <a:r>
              <a:rPr lang="fr-FR" dirty="0"/>
              <a:t> propose une solution </a:t>
            </a:r>
            <a:r>
              <a:rPr lang="fr-FR" dirty="0" err="1"/>
              <a:t>inovente</a:t>
            </a:r>
            <a:r>
              <a:rPr lang="fr-FR" dirty="0"/>
              <a:t> dans son concept et sa présentation tout en restant à échelle humaine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99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Faiblesses - Il ne s’agit que d’un produit de hackathon et donc nous n’avons pas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nécéssairement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les temps et les ressources de fournir une application qualitative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1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Opportunités - Nous avons une opportunités énorme d’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aggréger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différents marché regroupé en quartier dans le cadre d’un projet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SmartCity</a:t>
            </a:r>
            <a:endParaRPr lang="fr-F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76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Menaces - Le caractère publique des événements pourrais en décourager certains mais il nous suffirait de pousser l’aspect social pour imaginer inviter uniquement des personnes de confiances ou alors s’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ouvrire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complètement à de nouvelles rencontres.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Egalement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 quantité d’information et la qualité de celle ci pourrait nuire à la facilité d’utilisation. Pour palier à ce problème nous avions déjà imaginer un système de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recommendation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sur base de type d’événement et de relations.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27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Similairement au concept de notre projet les technologies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elles-même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sont simple et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autement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scalable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nottament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à l’aide d’une séparation correcte des responsabilités.</a:t>
            </a:r>
          </a:p>
          <a:p>
            <a:endParaRPr lang="fr-F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515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Pour conclure nous pensons vraiment que notre projet à le potentiel de rassembler des personnes partageant des intérêt commun et ainsi de créer des relations sur le long terme.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97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Nous sommes partis du constat que des suites de la crise sanitaire beaucoup de personnes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agées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 sont retrouvées fortement isolée.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la sortie de cette crise certains ont perdu leurs amis, d’autres leur habitudes. Le fait est que les quartiers ne sont plus aussi animé qu’avant.</a:t>
            </a:r>
            <a:endParaRPr lang="fr-FR" b="0" dirty="0"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79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 no aînés ont soif de sortir de faire des activités qui les intéresse avec des gens de leur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Jeannine n’a qu’une envie c’est de faire du scrabble mais malheureusement elle n’a plus sa meilleur amie pour jouer avec elle.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522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Notre équipe propose donc un moyen de découvrir et organiser des événements proches de chez vous et cela facilement.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48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 l’aide de notre plateforme Jeannine peu se connecte afin d’accéder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738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Afficher les évènements proche et dans son quartier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87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Jeannine peu également modifier son profile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Et l’adapter à ses préférence tels que sa vue déficiente et son daltonisme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21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site reste cependant facile d’utilisation </a:t>
            </a:r>
          </a:p>
          <a:p>
            <a:r>
              <a:rPr lang="fr-FR" dirty="0"/>
              <a:t>Jeannine n’as qu’a cliqué sur un évènement à proximité pour voir les détails tel que le lieux, la date, description.</a:t>
            </a:r>
          </a:p>
          <a:p>
            <a:r>
              <a:rPr lang="fr-FR" dirty="0"/>
              <a:t>Il ne reste plus qu’a cliquer sur « je participe » pour être inscrite à l’évènement qui sera automatiquement ajouter à l’agenda</a:t>
            </a:r>
          </a:p>
          <a:p>
            <a:r>
              <a:rPr lang="fr-FR" dirty="0"/>
              <a:t>Afin qu’elle ai une vision clair de sa semaine pour aider sa mémoire défaillante, elle n’a qu’a cliquer sur l’</a:t>
            </a:r>
            <a:r>
              <a:rPr lang="fr-FR" dirty="0" err="1"/>
              <a:t>evènement</a:t>
            </a:r>
            <a:r>
              <a:rPr lang="fr-FR" dirty="0"/>
              <a:t> de son agenda pour le retrouvé sur la </a:t>
            </a:r>
            <a:r>
              <a:rPr lang="fr-FR" dirty="0" err="1"/>
              <a:t>map</a:t>
            </a:r>
            <a:r>
              <a:rPr lang="fr-FR" dirty="0"/>
              <a:t> avec lieux, date et description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9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Notre équipe a regarder si ce genre de projet existait déjà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ailleur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 nous n’avons pas trouver de résultats concluant.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 ce soit des gros organismes comme Facebook ou Yelp qui ne touche pas réellement notre publique cible.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des événements communaux et régionaux qui sont toujours difficile d’accès et manque de visibilité.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revanche il est tout a fais imaginable de créer des partenariat avec ces personne pour augmenter la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visibillitée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l’évènement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Notre solution propose donc d’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aggréger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toutes ces sources pour fournir à tous une façon simple d’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accèder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à l’information.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4B0B-0359-460B-B3F6-9A82C83E984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68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27432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02606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2203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85454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0092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64928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40290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89818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38214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6429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57493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24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5" name="Group 83">
            <a:extLst>
              <a:ext uri="{FF2B5EF4-FFF2-40B4-BE49-F238E27FC236}">
                <a16:creationId xmlns:a16="http://schemas.microsoft.com/office/drawing/2014/main" id="{3D398BEA-AAC2-4679-8A82-D7DD82B21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55577" y="0"/>
            <a:ext cx="4116759" cy="6838336"/>
            <a:chOff x="8055577" y="0"/>
            <a:chExt cx="4116759" cy="6838336"/>
          </a:xfrm>
        </p:grpSpPr>
        <p:sp>
          <p:nvSpPr>
            <p:cNvPr id="96" name="Oval 84">
              <a:extLst>
                <a:ext uri="{FF2B5EF4-FFF2-40B4-BE49-F238E27FC236}">
                  <a16:creationId xmlns:a16="http://schemas.microsoft.com/office/drawing/2014/main" id="{487A98A1-D478-4890-9CAB-83521D6C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96379" y="2615848"/>
              <a:ext cx="472267" cy="4722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Oval 85">
              <a:extLst>
                <a:ext uri="{FF2B5EF4-FFF2-40B4-BE49-F238E27FC236}">
                  <a16:creationId xmlns:a16="http://schemas.microsoft.com/office/drawing/2014/main" id="{B930DAE9-1ABF-4097-906C-3946FCEEC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55577" y="4963665"/>
              <a:ext cx="256132" cy="256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86">
              <a:extLst>
                <a:ext uri="{FF2B5EF4-FFF2-40B4-BE49-F238E27FC236}">
                  <a16:creationId xmlns:a16="http://schemas.microsoft.com/office/drawing/2014/main" id="{4767529D-FC0C-45DA-93B3-66B53F17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037" y="0"/>
              <a:ext cx="3601533" cy="2960417"/>
            </a:xfrm>
            <a:custGeom>
              <a:avLst/>
              <a:gdLst>
                <a:gd name="connsiteX0" fmla="*/ 489498 w 3499900"/>
                <a:gd name="connsiteY0" fmla="*/ 0 h 2960417"/>
                <a:gd name="connsiteX1" fmla="*/ 3499900 w 3499900"/>
                <a:gd name="connsiteY1" fmla="*/ 0 h 2960417"/>
                <a:gd name="connsiteX2" fmla="*/ 3499900 w 3499900"/>
                <a:gd name="connsiteY2" fmla="*/ 1207897 h 2960417"/>
                <a:gd name="connsiteX3" fmla="*/ 1747380 w 3499900"/>
                <a:gd name="connsiteY3" fmla="*/ 2960417 h 2960417"/>
                <a:gd name="connsiteX4" fmla="*/ 0 w 3499900"/>
                <a:gd name="connsiteY4" fmla="*/ 2960417 h 2960417"/>
                <a:gd name="connsiteX5" fmla="*/ 0 w 3499900"/>
                <a:gd name="connsiteY5" fmla="*/ 1213037 h 2960417"/>
                <a:gd name="connsiteX6" fmla="*/ 400187 w 3499900"/>
                <a:gd name="connsiteY6" fmla="*/ 98267 h 296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9900" h="2960417">
                  <a:moveTo>
                    <a:pt x="489498" y="0"/>
                  </a:moveTo>
                  <a:lnTo>
                    <a:pt x="3499900" y="0"/>
                  </a:lnTo>
                  <a:lnTo>
                    <a:pt x="3499900" y="1207897"/>
                  </a:lnTo>
                  <a:cubicBezTo>
                    <a:pt x="3499900" y="2175797"/>
                    <a:pt x="2715280" y="2960417"/>
                    <a:pt x="1747380" y="2960417"/>
                  </a:cubicBezTo>
                  <a:lnTo>
                    <a:pt x="0" y="2960417"/>
                  </a:lnTo>
                  <a:lnTo>
                    <a:pt x="0" y="1213037"/>
                  </a:lnTo>
                  <a:cubicBezTo>
                    <a:pt x="0" y="789581"/>
                    <a:pt x="150181" y="401205"/>
                    <a:pt x="400187" y="98267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2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Graphic 9">
              <a:extLst>
                <a:ext uri="{FF2B5EF4-FFF2-40B4-BE49-F238E27FC236}">
                  <a16:creationId xmlns:a16="http://schemas.microsoft.com/office/drawing/2014/main" id="{6AC4EC75-516C-4AD0-92F3-BDEFFC845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3667" y="3049667"/>
              <a:ext cx="3788669" cy="378866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88">
              <a:extLst>
                <a:ext uri="{FF2B5EF4-FFF2-40B4-BE49-F238E27FC236}">
                  <a16:creationId xmlns:a16="http://schemas.microsoft.com/office/drawing/2014/main" id="{595CE75B-5183-4B19-B1B4-8C3F20DBB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54392" y="1"/>
              <a:ext cx="3031863" cy="2730425"/>
            </a:xfrm>
            <a:custGeom>
              <a:avLst/>
              <a:gdLst>
                <a:gd name="connsiteX0" fmla="*/ 612953 w 3031863"/>
                <a:gd name="connsiteY0" fmla="*/ 0 h 2730425"/>
                <a:gd name="connsiteX1" fmla="*/ 3031863 w 3031863"/>
                <a:gd name="connsiteY1" fmla="*/ 0 h 2730425"/>
                <a:gd name="connsiteX2" fmla="*/ 3031863 w 3031863"/>
                <a:gd name="connsiteY2" fmla="*/ 1212267 h 2730425"/>
                <a:gd name="connsiteX3" fmla="*/ 1513705 w 3031863"/>
                <a:gd name="connsiteY3" fmla="*/ 2730425 h 2730425"/>
                <a:gd name="connsiteX4" fmla="*/ 0 w 3031863"/>
                <a:gd name="connsiteY4" fmla="*/ 2730425 h 2730425"/>
                <a:gd name="connsiteX5" fmla="*/ 0 w 3031863"/>
                <a:gd name="connsiteY5" fmla="*/ 1216720 h 2730425"/>
                <a:gd name="connsiteX6" fmla="*/ 552465 w 3031863"/>
                <a:gd name="connsiteY6" fmla="*/ 45232 h 273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1863" h="2730425">
                  <a:moveTo>
                    <a:pt x="612953" y="0"/>
                  </a:moveTo>
                  <a:lnTo>
                    <a:pt x="3031863" y="0"/>
                  </a:lnTo>
                  <a:lnTo>
                    <a:pt x="3031863" y="1212267"/>
                  </a:lnTo>
                  <a:cubicBezTo>
                    <a:pt x="3031863" y="2050732"/>
                    <a:pt x="2352170" y="2730425"/>
                    <a:pt x="1513705" y="2730425"/>
                  </a:cubicBezTo>
                  <a:lnTo>
                    <a:pt x="0" y="2730425"/>
                  </a:lnTo>
                  <a:lnTo>
                    <a:pt x="0" y="1216720"/>
                  </a:lnTo>
                  <a:cubicBezTo>
                    <a:pt x="0" y="745084"/>
                    <a:pt x="215059" y="323683"/>
                    <a:pt x="552465" y="4523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7F7F7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01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5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8D2ECC-E3BF-4706-89F6-D180F6C0C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429" y="579662"/>
            <a:ext cx="6122041" cy="1468644"/>
          </a:xfrm>
        </p:spPr>
        <p:txBody>
          <a:bodyPr>
            <a:normAutofit/>
          </a:bodyPr>
          <a:lstStyle/>
          <a:p>
            <a:r>
              <a:rPr lang="fr-FR" sz="6000" b="1" dirty="0"/>
              <a:t>Proches Et Vous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3AD50F-DEEB-44F1-83A3-35C95A56F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46" y="3955896"/>
            <a:ext cx="1973310" cy="1973310"/>
          </a:xfrm>
          <a:prstGeom prst="rect">
            <a:avLst/>
          </a:prstGeom>
        </p:spPr>
      </p:pic>
      <p:pic>
        <p:nvPicPr>
          <p:cNvPr id="4" name="Vidéo 3" descr="Une image contenant ciel, fleur, plante, clair&#10;&#10;Description générée automatiquement">
            <a:extLst>
              <a:ext uri="{FF2B5EF4-FFF2-40B4-BE49-F238E27FC236}">
                <a16:creationId xmlns:a16="http://schemas.microsoft.com/office/drawing/2014/main" id="{B8AEE3B3-EAC6-4742-9379-BE205C981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284" r="-1" b="-1"/>
          <a:stretch/>
        </p:blipFill>
        <p:spPr>
          <a:xfrm>
            <a:off x="8873645" y="579662"/>
            <a:ext cx="2556316" cy="14338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149AD4-F56A-47FA-8905-3FFB10838ED8}"/>
              </a:ext>
            </a:extLst>
          </p:cNvPr>
          <p:cNvSpPr txBox="1"/>
          <p:nvPr/>
        </p:nvSpPr>
        <p:spPr>
          <a:xfrm flipH="1">
            <a:off x="585823" y="5715733"/>
            <a:ext cx="7469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Whovians</a:t>
            </a:r>
            <a:r>
              <a:rPr lang="fr-FR" dirty="0"/>
              <a:t> (team) : </a:t>
            </a:r>
            <a:r>
              <a:rPr lang="fr-FR" b="0" i="0" dirty="0" err="1">
                <a:effectLst/>
                <a:latin typeface="-apple-system"/>
              </a:rPr>
              <a:t>Baudoux</a:t>
            </a:r>
            <a:r>
              <a:rPr lang="fr-FR" b="0" i="0" dirty="0">
                <a:effectLst/>
                <a:latin typeface="-apple-system"/>
              </a:rPr>
              <a:t> Sébastien, </a:t>
            </a:r>
            <a:r>
              <a:rPr lang="fr-FR" b="0" i="0" dirty="0" err="1">
                <a:effectLst/>
                <a:latin typeface="-apple-system"/>
              </a:rPr>
              <a:t>Landenne</a:t>
            </a:r>
            <a:r>
              <a:rPr lang="fr-FR" b="0" i="0" dirty="0">
                <a:effectLst/>
                <a:latin typeface="-apple-system"/>
              </a:rPr>
              <a:t> Lénaïc, </a:t>
            </a:r>
            <a:r>
              <a:rPr lang="fr-FR" b="0" i="0" dirty="0" err="1">
                <a:effectLst/>
                <a:latin typeface="-apple-system"/>
              </a:rPr>
              <a:t>Pochet</a:t>
            </a:r>
            <a:r>
              <a:rPr lang="fr-FR" b="0" i="0" dirty="0">
                <a:effectLst/>
                <a:latin typeface="-apple-system"/>
              </a:rPr>
              <a:t> Carine, </a:t>
            </a:r>
            <a:r>
              <a:rPr lang="fr-FR" dirty="0"/>
              <a:t>Van Achter </a:t>
            </a:r>
            <a:r>
              <a:rPr lang="fr-FR" b="0" i="0" dirty="0">
                <a:effectLst/>
                <a:latin typeface="-apple-system"/>
              </a:rPr>
              <a:t>Yannis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3DC81A-E95F-4F4E-AD7A-3050E40E92A0}"/>
              </a:ext>
            </a:extLst>
          </p:cNvPr>
          <p:cNvSpPr txBox="1"/>
          <p:nvPr/>
        </p:nvSpPr>
        <p:spPr>
          <a:xfrm>
            <a:off x="239429" y="3495138"/>
            <a:ext cx="519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latin typeface="Verdana" panose="020B0604030504040204" pitchFamily="34" charset="0"/>
                <a:ea typeface="Verdana" panose="020B0604030504040204" pitchFamily="34" charset="0"/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1708171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Analyse SWOT (1/4) : Les Forces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8FC8F14-C47C-4BAD-888D-235568722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505810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60247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Analyse SWOT (2/4) : Les Faiblesse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583BDCE-ACB8-4F90-BA37-ED66D201F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62627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7368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Analyse SWOT(3/4) : Les Opportunités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4A90EF8-4009-4C4C-926B-718E201E20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686131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5647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B85066-889D-4DC0-8106-52D0D31B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Analyse SWOT (4/4): Les Menaces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63E6F62-8997-43F3-B330-B55E9DE6B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067555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0980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15AD3D-A0B6-4B24-B752-916502E4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81037"/>
            <a:ext cx="3877732" cy="811957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Technologie: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15D4C24-E2A0-49DC-9701-DCA92E91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327" y="1910447"/>
            <a:ext cx="2827864" cy="2018086"/>
          </a:xfrm>
        </p:spPr>
        <p:txBody>
          <a:bodyPr>
            <a:normAutofit/>
          </a:bodyPr>
          <a:lstStyle/>
          <a:p>
            <a:r>
              <a:rPr lang="fr-FR" sz="3000" dirty="0"/>
              <a:t>Les Langages:</a:t>
            </a:r>
          </a:p>
          <a:p>
            <a:pPr lvl="1"/>
            <a:r>
              <a:rPr lang="fr-FR" sz="3000" dirty="0"/>
              <a:t>JavaScript</a:t>
            </a:r>
          </a:p>
          <a:p>
            <a:pPr lvl="1"/>
            <a:r>
              <a:rPr lang="fr-FR" sz="3000" dirty="0"/>
              <a:t>HTML</a:t>
            </a:r>
          </a:p>
          <a:p>
            <a:pPr lvl="1"/>
            <a:r>
              <a:rPr lang="fr-FR" sz="3000" dirty="0"/>
              <a:t>CSS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CC2F1C-B9FC-4729-88DE-AC2CE0280437}"/>
              </a:ext>
            </a:extLst>
          </p:cNvPr>
          <p:cNvSpPr txBox="1"/>
          <p:nvPr/>
        </p:nvSpPr>
        <p:spPr>
          <a:xfrm>
            <a:off x="5870786" y="1910447"/>
            <a:ext cx="46397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Outil de gestion et création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Trello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DB-MAIN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GitHub/Git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A2189A-7CD1-445A-ADD0-45F3DF84C535}"/>
              </a:ext>
            </a:extLst>
          </p:cNvPr>
          <p:cNvSpPr txBox="1"/>
          <p:nvPr/>
        </p:nvSpPr>
        <p:spPr>
          <a:xfrm>
            <a:off x="4366259" y="4180344"/>
            <a:ext cx="3009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Les dépendance:</a:t>
            </a:r>
          </a:p>
          <a:p>
            <a:pPr lvl="1"/>
            <a:r>
              <a:rPr lang="fr-FR" sz="3000" dirty="0"/>
              <a:t>Bootstrap</a:t>
            </a:r>
          </a:p>
          <a:p>
            <a:pPr lvl="1"/>
            <a:r>
              <a:rPr lang="fr-FR" sz="3000" dirty="0"/>
              <a:t>jQuery</a:t>
            </a:r>
          </a:p>
          <a:p>
            <a:pPr lvl="1"/>
            <a:r>
              <a:rPr lang="fr-FR" sz="3000" dirty="0"/>
              <a:t>Géo API</a:t>
            </a:r>
          </a:p>
          <a:p>
            <a:pPr lvl="1"/>
            <a:r>
              <a:rPr lang="fr-FR" sz="3000" dirty="0"/>
              <a:t>Leaflet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6860010"/>
      </p:ext>
    </p:extLst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8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8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4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Une image contenant personne, intérieur, table de salle à manger&#10;&#10;Description générée automatiquement">
            <a:extLst>
              <a:ext uri="{FF2B5EF4-FFF2-40B4-BE49-F238E27FC236}">
                <a16:creationId xmlns:a16="http://schemas.microsoft.com/office/drawing/2014/main" id="{F66E3396-144B-498F-8FEF-A4191FC6A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1530" y="10"/>
            <a:ext cx="121889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B85066-889D-4DC0-8106-52D0D31B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4314525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8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8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6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Une image contenant fenêtre, intérieur, personne&#10;&#10;Description générée automatiquement">
            <a:extLst>
              <a:ext uri="{FF2B5EF4-FFF2-40B4-BE49-F238E27FC236}">
                <a16:creationId xmlns:a16="http://schemas.microsoft.com/office/drawing/2014/main" id="{29AA2C97-56FD-4A01-B644-9B443C15E2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/>
          <a:stretch/>
        </p:blipFill>
        <p:spPr bwMode="auto">
          <a:xfrm>
            <a:off x="3059" y="10"/>
            <a:ext cx="121889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ED029D64-BBDD-43FA-92CF-C6BF5151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2363"/>
            <a:ext cx="47882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Problématique</a:t>
            </a:r>
            <a:r>
              <a:rPr lang="en-US" sz="6000" dirty="0"/>
              <a:t> (1/2)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3A010B0-A5DE-4DFD-BBB1-9EDEE8CDC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2FA77C6-9C21-431A-B940-204336569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Graphic 9">
              <a:extLst>
                <a:ext uri="{FF2B5EF4-FFF2-40B4-BE49-F238E27FC236}">
                  <a16:creationId xmlns:a16="http://schemas.microsoft.com/office/drawing/2014/main" id="{E918F86E-B643-4836-AF37-1073CD08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542022D-DC97-4C44-B015-9B3376196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8DC4D37-F593-4E99-8A42-D21D444FB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95" name="Graphic 9">
              <a:extLst>
                <a:ext uri="{FF2B5EF4-FFF2-40B4-BE49-F238E27FC236}">
                  <a16:creationId xmlns:a16="http://schemas.microsoft.com/office/drawing/2014/main" id="{BE23B32A-AE34-4068-9D96-4D94023C7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Graphic 9">
              <a:extLst>
                <a:ext uri="{FF2B5EF4-FFF2-40B4-BE49-F238E27FC236}">
                  <a16:creationId xmlns:a16="http://schemas.microsoft.com/office/drawing/2014/main" id="{27459E57-6D6D-46CA-8006-2E6E0C70E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5636895"/>
      </p:ext>
    </p:extLst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olor Fill">
            <a:extLst>
              <a:ext uri="{FF2B5EF4-FFF2-40B4-BE49-F238E27FC236}">
                <a16:creationId xmlns:a16="http://schemas.microsoft.com/office/drawing/2014/main" id="{BA44E6CA-03F3-47EA-A9F3-5C0674E2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D52F8AC-8753-458F-A2AC-8BC6EB707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45438" y="5475"/>
            <a:ext cx="4646562" cy="6852525"/>
            <a:chOff x="7545438" y="5475"/>
            <a:chExt cx="4646562" cy="68525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EF85D6A-D85B-4B5A-8A3D-D5ADFDCC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644710" y="5891327"/>
              <a:ext cx="1303285" cy="962498"/>
            </a:xfrm>
            <a:custGeom>
              <a:avLst/>
              <a:gdLst>
                <a:gd name="connsiteX0" fmla="*/ 0 w 1303285"/>
                <a:gd name="connsiteY0" fmla="*/ 0 h 962498"/>
                <a:gd name="connsiteX1" fmla="*/ 1303285 w 1303285"/>
                <a:gd name="connsiteY1" fmla="*/ 0 h 962498"/>
                <a:gd name="connsiteX2" fmla="*/ 1298420 w 1303285"/>
                <a:gd name="connsiteY2" fmla="*/ 67508 h 962498"/>
                <a:gd name="connsiteX3" fmla="*/ 651642 w 1303285"/>
                <a:gd name="connsiteY3" fmla="*/ 962498 h 962498"/>
                <a:gd name="connsiteX4" fmla="*/ 4865 w 1303285"/>
                <a:gd name="connsiteY4" fmla="*/ 67508 h 96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285" h="962498">
                  <a:moveTo>
                    <a:pt x="0" y="0"/>
                  </a:moveTo>
                  <a:lnTo>
                    <a:pt x="1303285" y="0"/>
                  </a:lnTo>
                  <a:lnTo>
                    <a:pt x="1298420" y="67508"/>
                  </a:lnTo>
                  <a:cubicBezTo>
                    <a:pt x="1226555" y="570204"/>
                    <a:pt x="651642" y="962498"/>
                    <a:pt x="651642" y="962498"/>
                  </a:cubicBezTo>
                  <a:cubicBezTo>
                    <a:pt x="651642" y="962498"/>
                    <a:pt x="76729" y="570204"/>
                    <a:pt x="4865" y="6750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23E2F8-EACF-47F4-ABD3-01BF5C456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45438" y="5475"/>
              <a:ext cx="3751917" cy="2479620"/>
            </a:xfrm>
            <a:custGeom>
              <a:avLst/>
              <a:gdLst>
                <a:gd name="connsiteX0" fmla="*/ 0 w 3751917"/>
                <a:gd name="connsiteY0" fmla="*/ 0 h 2479620"/>
                <a:gd name="connsiteX1" fmla="*/ 3751917 w 3751917"/>
                <a:gd name="connsiteY1" fmla="*/ 0 h 2479620"/>
                <a:gd name="connsiteX2" fmla="*/ 3727081 w 3751917"/>
                <a:gd name="connsiteY2" fmla="*/ 172109 h 2479620"/>
                <a:gd name="connsiteX3" fmla="*/ 3208207 w 3751917"/>
                <a:gd name="connsiteY3" fmla="*/ 1147371 h 2479620"/>
                <a:gd name="connsiteX4" fmla="*/ 1875959 w 3751917"/>
                <a:gd name="connsiteY4" fmla="*/ 2479620 h 2479620"/>
                <a:gd name="connsiteX5" fmla="*/ 543710 w 3751917"/>
                <a:gd name="connsiteY5" fmla="*/ 1147371 h 2479620"/>
                <a:gd name="connsiteX6" fmla="*/ 24836 w 3751917"/>
                <a:gd name="connsiteY6" fmla="*/ 172109 h 24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1917" h="2479620">
                  <a:moveTo>
                    <a:pt x="0" y="0"/>
                  </a:moveTo>
                  <a:lnTo>
                    <a:pt x="3751917" y="0"/>
                  </a:lnTo>
                  <a:lnTo>
                    <a:pt x="3727081" y="172109"/>
                  </a:lnTo>
                  <a:cubicBezTo>
                    <a:pt x="3657898" y="529433"/>
                    <a:pt x="3484940" y="870639"/>
                    <a:pt x="3208207" y="1147371"/>
                  </a:cubicBezTo>
                  <a:lnTo>
                    <a:pt x="1875959" y="2479620"/>
                  </a:lnTo>
                  <a:lnTo>
                    <a:pt x="543710" y="1147371"/>
                  </a:lnTo>
                  <a:cubicBezTo>
                    <a:pt x="266977" y="870639"/>
                    <a:pt x="94020" y="529433"/>
                    <a:pt x="24836" y="17210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81313AE-27F5-47A4-9B62-D7D420981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85882" y="5077229"/>
              <a:ext cx="2606118" cy="1780771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4A7B16F-5C83-4A65-8733-04623B613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469962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54A8B4F-2E5A-405D-BF53-FB4B53246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8587" y="1556037"/>
              <a:ext cx="328008" cy="328008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63" y="-140074"/>
            <a:ext cx="4737740" cy="2277533"/>
          </a:xfrm>
        </p:spPr>
        <p:txBody>
          <a:bodyPr anchor="b">
            <a:normAutofit/>
          </a:bodyPr>
          <a:lstStyle/>
          <a:p>
            <a:r>
              <a:rPr lang="fr-FR" sz="6000" dirty="0"/>
              <a:t>Problématique (2/2)</a:t>
            </a:r>
          </a:p>
        </p:txBody>
      </p:sp>
      <p:pic>
        <p:nvPicPr>
          <p:cNvPr id="2052" name="Pictur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0BBF4C-9640-4E72-8238-F0DBFEC1F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4539121" y="1757946"/>
            <a:ext cx="3757231" cy="3757231"/>
          </a:xfrm>
          <a:custGeom>
            <a:avLst/>
            <a:gdLst/>
            <a:ahLst/>
            <a:cxnLst/>
            <a:rect l="l" t="t" r="r" b="b"/>
            <a:pathLst>
              <a:path w="3100792" h="3100792">
                <a:moveTo>
                  <a:pt x="0" y="0"/>
                </a:moveTo>
                <a:lnTo>
                  <a:pt x="1548119" y="0"/>
                </a:lnTo>
                <a:cubicBezTo>
                  <a:pt x="2405645" y="0"/>
                  <a:pt x="3100792" y="695146"/>
                  <a:pt x="3100792" y="1552673"/>
                </a:cubicBezTo>
                <a:lnTo>
                  <a:pt x="3100792" y="3100792"/>
                </a:lnTo>
                <a:lnTo>
                  <a:pt x="1552673" y="3100792"/>
                </a:lnTo>
                <a:cubicBezTo>
                  <a:pt x="695146" y="3100792"/>
                  <a:pt x="0" y="2405645"/>
                  <a:pt x="0" y="154811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e image contenant personne, mur, intérieur, homme&#10;&#10;Description générée automatiquement">
            <a:extLst>
              <a:ext uri="{FF2B5EF4-FFF2-40B4-BE49-F238E27FC236}">
                <a16:creationId xmlns:a16="http://schemas.microsoft.com/office/drawing/2014/main" id="{40A73025-78CF-41EB-BCD6-B2683B193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0" r="12751" b="1"/>
          <a:stretch/>
        </p:blipFill>
        <p:spPr bwMode="auto">
          <a:xfrm>
            <a:off x="9213267" y="1859737"/>
            <a:ext cx="2896485" cy="2896485"/>
          </a:xfrm>
          <a:custGeom>
            <a:avLst/>
            <a:gdLst/>
            <a:ahLst/>
            <a:cxnLst/>
            <a:rect l="l" t="t" r="r" b="b"/>
            <a:pathLst>
              <a:path w="1946957" h="1946957">
                <a:moveTo>
                  <a:pt x="974908" y="0"/>
                </a:moveTo>
                <a:lnTo>
                  <a:pt x="1946957" y="0"/>
                </a:lnTo>
                <a:lnTo>
                  <a:pt x="1946957" y="972049"/>
                </a:lnTo>
                <a:cubicBezTo>
                  <a:pt x="1946957" y="1510482"/>
                  <a:pt x="1510481" y="1946957"/>
                  <a:pt x="972049" y="1946957"/>
                </a:cubicBezTo>
                <a:lnTo>
                  <a:pt x="0" y="1946957"/>
                </a:lnTo>
                <a:lnTo>
                  <a:pt x="0" y="974909"/>
                </a:lnTo>
                <a:cubicBezTo>
                  <a:pt x="0" y="436476"/>
                  <a:pt x="436475" y="0"/>
                  <a:pt x="9749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01595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43F8043-C799-466F-8C9B-9AB1ADB60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E2539269-A988-4404-9F15-456795083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06F529-CD5D-4778-9EFF-539782DE4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227"/>
            <a:ext cx="12192000" cy="6861227"/>
            <a:chOff x="0" y="-3227"/>
            <a:chExt cx="12192000" cy="686122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5D7-729A-4FEE-8BAE-4DF76A86D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58790" y="124188"/>
              <a:ext cx="215755" cy="2157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A34F10-25C0-4696-A77E-D08B72EA7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9553" y="2866365"/>
              <a:ext cx="697984" cy="69798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F4D24D-08A4-4D2F-9911-46A2D17E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6134" y="3762066"/>
              <a:ext cx="230192" cy="2301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A60E1FF2-EE91-4C0C-914A-262F36E1E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451544" y="-3227"/>
              <a:ext cx="2740456" cy="274045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8B579174-67A2-4DA2-8E51-013AFF86C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21871" y="163409"/>
              <a:ext cx="2387894" cy="2387894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CAC630-4D61-4D13-88B3-734086C50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060" y="599153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79CE322-CC11-442C-A018-DE4477110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03403"/>
              <a:ext cx="1715504" cy="2954597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0BCD36D-87B5-4011-9D23-FE2BB6828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168300"/>
              <a:ext cx="1533337" cy="2555470"/>
            </a:xfrm>
            <a:custGeom>
              <a:avLst/>
              <a:gdLst>
                <a:gd name="connsiteX0" fmla="*/ 0 w 1986804"/>
                <a:gd name="connsiteY0" fmla="*/ 0 h 2902159"/>
                <a:gd name="connsiteX1" fmla="*/ 533594 w 1986804"/>
                <a:gd name="connsiteY1" fmla="*/ 0 h 2902159"/>
                <a:gd name="connsiteX2" fmla="*/ 1986804 w 1986804"/>
                <a:gd name="connsiteY2" fmla="*/ 1453211 h 2902159"/>
                <a:gd name="connsiteX3" fmla="*/ 1986804 w 1986804"/>
                <a:gd name="connsiteY3" fmla="*/ 2902159 h 2902159"/>
                <a:gd name="connsiteX4" fmla="*/ 537856 w 1986804"/>
                <a:gd name="connsiteY4" fmla="*/ 2902159 h 2902159"/>
                <a:gd name="connsiteX5" fmla="*/ 105713 w 1986804"/>
                <a:gd name="connsiteY5" fmla="*/ 2836826 h 2902159"/>
                <a:gd name="connsiteX6" fmla="*/ 0 w 1986804"/>
                <a:gd name="connsiteY6" fmla="*/ 2798136 h 290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6804" h="2902159">
                  <a:moveTo>
                    <a:pt x="0" y="0"/>
                  </a:moveTo>
                  <a:lnTo>
                    <a:pt x="533594" y="0"/>
                  </a:lnTo>
                  <a:cubicBezTo>
                    <a:pt x="1336188" y="0"/>
                    <a:pt x="1986804" y="650616"/>
                    <a:pt x="1986804" y="1453211"/>
                  </a:cubicBezTo>
                  <a:lnTo>
                    <a:pt x="1986804" y="2902159"/>
                  </a:lnTo>
                  <a:lnTo>
                    <a:pt x="537856" y="2902159"/>
                  </a:lnTo>
                  <a:cubicBezTo>
                    <a:pt x="387370" y="2902159"/>
                    <a:pt x="242226" y="2879286"/>
                    <a:pt x="105713" y="2836826"/>
                  </a:cubicBezTo>
                  <a:lnTo>
                    <a:pt x="0" y="279813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9659E5-874B-44E0-BE0A-B8409AF8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85047" y="4685933"/>
              <a:ext cx="2406953" cy="2172067"/>
            </a:xfrm>
            <a:custGeom>
              <a:avLst/>
              <a:gdLst>
                <a:gd name="connsiteX0" fmla="*/ 1229573 w 2406953"/>
                <a:gd name="connsiteY0" fmla="*/ 0 h 2172067"/>
                <a:gd name="connsiteX1" fmla="*/ 2406313 w 2406953"/>
                <a:gd name="connsiteY1" fmla="*/ 1496275 h 2172067"/>
                <a:gd name="connsiteX2" fmla="*/ 2406953 w 2406953"/>
                <a:gd name="connsiteY2" fmla="*/ 1499327 h 2172067"/>
                <a:gd name="connsiteX3" fmla="*/ 2406953 w 2406953"/>
                <a:gd name="connsiteY3" fmla="*/ 2172067 h 2172067"/>
                <a:gd name="connsiteX4" fmla="*/ 36154 w 2406953"/>
                <a:gd name="connsiteY4" fmla="*/ 2172067 h 2172067"/>
                <a:gd name="connsiteX5" fmla="*/ 13809 w 2406953"/>
                <a:gd name="connsiteY5" fmla="*/ 2065529 h 2172067"/>
                <a:gd name="connsiteX6" fmla="*/ 0 w 2406953"/>
                <a:gd name="connsiteY6" fmla="*/ 1873933 h 2172067"/>
                <a:gd name="connsiteX7" fmla="*/ 1229573 w 2406953"/>
                <a:gd name="connsiteY7" fmla="*/ 0 h 217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953" h="2172067">
                  <a:moveTo>
                    <a:pt x="1229573" y="0"/>
                  </a:moveTo>
                  <a:cubicBezTo>
                    <a:pt x="1229573" y="0"/>
                    <a:pt x="2170965" y="642363"/>
                    <a:pt x="2406313" y="1496275"/>
                  </a:cubicBezTo>
                  <a:lnTo>
                    <a:pt x="2406953" y="1499327"/>
                  </a:lnTo>
                  <a:lnTo>
                    <a:pt x="2406953" y="2172067"/>
                  </a:lnTo>
                  <a:lnTo>
                    <a:pt x="36154" y="2172067"/>
                  </a:lnTo>
                  <a:lnTo>
                    <a:pt x="13809" y="2065529"/>
                  </a:lnTo>
                  <a:cubicBezTo>
                    <a:pt x="4803" y="2002533"/>
                    <a:pt x="0" y="1938616"/>
                    <a:pt x="0" y="1873933"/>
                  </a:cubicBezTo>
                  <a:cubicBezTo>
                    <a:pt x="0" y="839004"/>
                    <a:pt x="1229573" y="0"/>
                    <a:pt x="1229573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Texture">
            <a:extLst>
              <a:ext uri="{FF2B5EF4-FFF2-40B4-BE49-F238E27FC236}">
                <a16:creationId xmlns:a16="http://schemas.microsoft.com/office/drawing/2014/main" id="{805817B5-27FE-455C-B285-B97D53E1E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278" y="379550"/>
            <a:ext cx="5859787" cy="1638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/>
              <a:t>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B0439E-5350-4832-B43E-BB364CD4E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563" y="3009613"/>
            <a:ext cx="8149825" cy="30567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4800" b="0" i="0" u="none" strike="noStrike" dirty="0">
                <a:effectLst/>
              </a:rPr>
              <a:t>Trouver</a:t>
            </a:r>
            <a:r>
              <a:rPr lang="en-US" sz="4800" b="0" i="0" u="none" strike="noStrike" dirty="0">
                <a:effectLst/>
              </a:rPr>
              <a:t> un </a:t>
            </a:r>
            <a:r>
              <a:rPr lang="en-US" sz="4800" b="0" i="0" u="none" strike="noStrike" dirty="0" err="1">
                <a:effectLst/>
              </a:rPr>
              <a:t>moyen</a:t>
            </a:r>
            <a:r>
              <a:rPr lang="en-US" sz="4800" b="0" i="0" u="none" strike="noStrike" dirty="0">
                <a:effectLst/>
              </a:rPr>
              <a:t> de </a:t>
            </a:r>
            <a:r>
              <a:rPr lang="en-US" sz="4800" b="0" i="0" u="none" strike="noStrike" dirty="0" err="1">
                <a:effectLst/>
              </a:rPr>
              <a:t>découvrir</a:t>
            </a:r>
            <a:r>
              <a:rPr lang="en-US" sz="4800" b="0" i="0" u="none" strike="noStrike" dirty="0">
                <a:effectLst/>
              </a:rPr>
              <a:t> et </a:t>
            </a:r>
            <a:r>
              <a:rPr lang="en-US" sz="4800" b="0" i="0" u="none" strike="noStrike" dirty="0" err="1">
                <a:effectLst/>
              </a:rPr>
              <a:t>organiser</a:t>
            </a:r>
            <a:r>
              <a:rPr lang="en-US" sz="4800" b="0" i="0" u="none" strike="noStrike" dirty="0">
                <a:effectLst/>
              </a:rPr>
              <a:t> des </a:t>
            </a:r>
            <a:r>
              <a:rPr lang="en-US" sz="4800" b="0" i="0" u="none" strike="noStrike" dirty="0" err="1">
                <a:effectLst/>
              </a:rPr>
              <a:t>événements</a:t>
            </a:r>
            <a:r>
              <a:rPr lang="en-US" sz="4800" b="0" i="0" u="none" strike="noStrike" dirty="0">
                <a:effectLst/>
              </a:rPr>
              <a:t> </a:t>
            </a:r>
            <a:r>
              <a:rPr lang="en-US" sz="4800" b="0" i="0" u="none" strike="noStrike" dirty="0" err="1">
                <a:effectLst/>
              </a:rPr>
              <a:t>proches</a:t>
            </a:r>
            <a:r>
              <a:rPr lang="en-US" sz="4800" b="0" i="0" u="none" strike="noStrike" dirty="0">
                <a:effectLst/>
              </a:rPr>
              <a:t> de chez nous </a:t>
            </a:r>
            <a:r>
              <a:rPr lang="en-US" sz="4800" b="0" i="0" u="none" strike="noStrike" dirty="0" err="1">
                <a:effectLst/>
              </a:rPr>
              <a:t>facilement</a:t>
            </a:r>
            <a:r>
              <a:rPr lang="en-US" sz="4800" b="0" i="0" u="none" strike="noStrike" dirty="0">
                <a:effectLst/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77842149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549"/>
            <a:ext cx="4563482" cy="18225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Wire Frame (1/4)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6BE323-548F-41CB-A983-25885B0D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940" y="1624556"/>
            <a:ext cx="8008986" cy="466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4101"/>
      </p:ext>
    </p:extLst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17" y="339597"/>
            <a:ext cx="4563482" cy="17078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Wire frame (2/4)</a:t>
            </a:r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67F2F353-3A05-43B1-94AF-232565AED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73" y="1675571"/>
            <a:ext cx="7610445" cy="46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71134"/>
      </p:ext>
    </p:extLst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89091"/>
            <a:ext cx="4563482" cy="1809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Wire Frame (3/4)</a:t>
            </a:r>
          </a:p>
        </p:txBody>
      </p:sp>
      <p:pic>
        <p:nvPicPr>
          <p:cNvPr id="7" name="Graphic 6" descr="Plan conceptuel">
            <a:extLst>
              <a:ext uri="{FF2B5EF4-FFF2-40B4-BE49-F238E27FC236}">
                <a16:creationId xmlns:a16="http://schemas.microsoft.com/office/drawing/2014/main" id="{3F13A00A-3E39-44AC-BB24-9E4A54A0D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448" y="1271159"/>
            <a:ext cx="4610529" cy="4610529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EEA79A-0051-4EFF-8A5A-11A9523ED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14" y="1272325"/>
            <a:ext cx="9348469" cy="47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3617"/>
      </p:ext>
    </p:extLst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17" y="339597"/>
            <a:ext cx="4563482" cy="17078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Wire frame</a:t>
            </a:r>
            <a:br>
              <a:rPr lang="en-US" sz="6000" dirty="0"/>
            </a:br>
            <a:r>
              <a:rPr lang="en-US" sz="6000" dirty="0"/>
              <a:t>(4/4)</a:t>
            </a:r>
          </a:p>
        </p:txBody>
      </p:sp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BC242FCE-6DEB-4470-8C73-DC39A2555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59" y="1311213"/>
            <a:ext cx="8563007" cy="52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7372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6B84D-9542-4A90-995B-E1BB96FD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0"/>
            <a:ext cx="7685037" cy="1325563"/>
          </a:xfrm>
        </p:spPr>
        <p:txBody>
          <a:bodyPr>
            <a:normAutofit/>
          </a:bodyPr>
          <a:lstStyle/>
          <a:p>
            <a:r>
              <a:rPr lang="fr-FR" sz="6000" dirty="0"/>
              <a:t>Bench Mark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C7C350-8625-4616-ACA3-366E2BC16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25563"/>
            <a:ext cx="10654638" cy="5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669621"/>
      </p:ext>
    </p:extLst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734</Words>
  <Application>Microsoft Office PowerPoint</Application>
  <PresentationFormat>Grand écran</PresentationFormat>
  <Paragraphs>88</Paragraphs>
  <Slides>15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Gill Sans Nova</vt:lpstr>
      <vt:lpstr>Verdana</vt:lpstr>
      <vt:lpstr>TropicVTI</vt:lpstr>
      <vt:lpstr>Proches Et Vous</vt:lpstr>
      <vt:lpstr>Problématique (1/2)</vt:lpstr>
      <vt:lpstr>Problématique (2/2)</vt:lpstr>
      <vt:lpstr>Solution</vt:lpstr>
      <vt:lpstr>Wire Frame (1/4)</vt:lpstr>
      <vt:lpstr>Wire frame (2/4)</vt:lpstr>
      <vt:lpstr>Wire Frame (3/4)</vt:lpstr>
      <vt:lpstr>Wire frame (4/4)</vt:lpstr>
      <vt:lpstr>Bench Mark</vt:lpstr>
      <vt:lpstr>Analyse SWOT (1/4) : Les Forces</vt:lpstr>
      <vt:lpstr>Analyse SWOT (2/4) : Les Faiblesse</vt:lpstr>
      <vt:lpstr>Analyse SWOT(3/4) : Les Opportunités</vt:lpstr>
      <vt:lpstr>Analyse SWOT (4/4): Les Menaces</vt:lpstr>
      <vt:lpstr>Technologie: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Proches Et Vous</dc:title>
  <dc:creator>Yannis Van Achter</dc:creator>
  <cp:lastModifiedBy>Yannis Van Achter</cp:lastModifiedBy>
  <cp:revision>8</cp:revision>
  <dcterms:created xsi:type="dcterms:W3CDTF">2022-02-20T10:57:07Z</dcterms:created>
  <dcterms:modified xsi:type="dcterms:W3CDTF">2022-02-20T14:11:56Z</dcterms:modified>
</cp:coreProperties>
</file>